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63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5" r:id="rId38"/>
    <p:sldId id="293" r:id="rId39"/>
    <p:sldId id="294" r:id="rId40"/>
    <p:sldId id="296" r:id="rId41"/>
    <p:sldId id="297" r:id="rId42"/>
    <p:sldId id="298" r:id="rId43"/>
    <p:sldId id="299" r:id="rId44"/>
    <p:sldId id="300" r:id="rId45"/>
    <p:sldId id="287" r:id="rId46"/>
    <p:sldId id="301" r:id="rId47"/>
    <p:sldId id="302" r:id="rId48"/>
    <p:sldId id="303" r:id="rId4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D78E"/>
    <a:srgbClr val="DEEA91"/>
    <a:srgbClr val="AEC2D2"/>
    <a:srgbClr val="DBC0A4"/>
    <a:srgbClr val="B99C89"/>
    <a:srgbClr val="D1ECEA"/>
    <a:srgbClr val="4396AB"/>
    <a:srgbClr val="9B9B9B"/>
    <a:srgbClr val="646263"/>
    <a:srgbClr val="908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7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13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-9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69AF14D-7213-4AC4-A3A5-C58F0B9D6090}" type="datetimeFigureOut">
              <a:rPr lang="en-US" smtClean="0"/>
              <a:t>28-Mar-22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B11A2A1-86A5-4D4B-A251-CF062E0A7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7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A2A1-86A5-4D4B-A251-CF062E0A7B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57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 make it is easy to compare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A2A1-86A5-4D4B-A251-CF062E0A7B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01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pros &amp; cons of crowdsourcing perception</a:t>
            </a:r>
          </a:p>
          <a:p>
            <a:r>
              <a:rPr lang="en-US" dirty="0"/>
              <a:t>On amazon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A2A1-86A5-4D4B-A251-CF062E0A7B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62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A2A1-86A5-4D4B-A251-CF062E0A7B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4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 region: bar charts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A2A1-86A5-4D4B-A251-CF062E0A7B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57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Color</a:t>
            </a:r>
          </a:p>
          <a:p>
            <a:r>
              <a:rPr lang="vi-VN" dirty="0"/>
              <a:t>Position</a:t>
            </a:r>
          </a:p>
          <a:p>
            <a:r>
              <a:rPr lang="vi-VN" dirty="0"/>
              <a:t>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A2A1-86A5-4D4B-A251-CF062E0A7B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03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Length number of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A2A1-86A5-4D4B-A251-CF062E0A7B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77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Aligned vs non-aligned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A2A1-86A5-4D4B-A251-CF062E0A7B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19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notice to largest bubbles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A2A1-86A5-4D4B-A251-CF062E0A7B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96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Disproportional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A2A1-86A5-4D4B-A251-CF062E0A7B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7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is good facial expression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A2A1-86A5-4D4B-A251-CF062E0A7B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80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A2A1-86A5-4D4B-A251-CF062E0A7B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74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March 28,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March 28,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March 28,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142"/>
            <a:ext cx="8245474" cy="8165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2728"/>
            <a:ext cx="8245474" cy="4910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March 28,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March 28, 2022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38301"/>
            <a:ext cx="389053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2145" y="1582271"/>
            <a:ext cx="3890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March 28,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16142"/>
            <a:ext cx="8245475" cy="84397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8" y="1124712"/>
            <a:ext cx="3931923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909" y="1947673"/>
            <a:ext cx="3950212" cy="42245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124712"/>
            <a:ext cx="3947794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911894"/>
            <a:ext cx="3947794" cy="42245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March 28,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March 28,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March 28,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March 28,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March 28,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16142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89176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March 28,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interactive/2018/upshot/election-2016-voting-precinct-maps.html#11.08/32.700/-97.197/115304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rockcontent.com/blog/2012/07/27/45-ways-to-communicate-two-quantities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oodgears.ca/eyeball/index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turk.com/worker" TargetMode="Externa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1A9B-5F83-4571-911C-052DE3A2DB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Marks &amp;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E5E86-5F95-4CC2-A739-AB46FD9F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876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B1BD-58EE-4D9D-A900-0FE491C8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marks and channels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953C37-7C45-4708-80C5-861C04C10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40857"/>
            <a:ext cx="8245475" cy="13981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5AD9E-464D-4D53-B443-8EAAD0040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DCB17-9A93-4357-9596-484DC54AA24F}"/>
              </a:ext>
            </a:extLst>
          </p:cNvPr>
          <p:cNvSpPr/>
          <p:nvPr/>
        </p:nvSpPr>
        <p:spPr>
          <a:xfrm>
            <a:off x="522210" y="3828099"/>
            <a:ext cx="25693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Mark: Line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Channel: </a:t>
            </a:r>
          </a:p>
          <a:p>
            <a:r>
              <a:rPr lang="en-US" dirty="0"/>
              <a:t>   Length, Position</a:t>
            </a:r>
          </a:p>
          <a:p>
            <a:r>
              <a:rPr lang="en-US" dirty="0"/>
              <a:t>1 quantitative attribute</a:t>
            </a:r>
          </a:p>
          <a:p>
            <a:r>
              <a:rPr lang="en-US" dirty="0"/>
              <a:t>1 categorical attribute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A37B8C-AE5C-4E7E-99CD-B06F46F83E68}"/>
              </a:ext>
            </a:extLst>
          </p:cNvPr>
          <p:cNvSpPr/>
          <p:nvPr/>
        </p:nvSpPr>
        <p:spPr>
          <a:xfrm>
            <a:off x="2845882" y="3828099"/>
            <a:ext cx="20610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Mark: Point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Channel: Position</a:t>
            </a:r>
          </a:p>
          <a:p>
            <a:endParaRPr lang="en-US" dirty="0"/>
          </a:p>
          <a:p>
            <a:r>
              <a:rPr lang="en-US" dirty="0"/>
              <a:t>1 quantitative </a:t>
            </a:r>
            <a:r>
              <a:rPr lang="en-US" dirty="0" err="1"/>
              <a:t>attr</a:t>
            </a:r>
            <a:r>
              <a:rPr lang="en-US" dirty="0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E6E2CB-AAD8-4E2E-9BDC-04CD63D1CAAA}"/>
              </a:ext>
            </a:extLst>
          </p:cNvPr>
          <p:cNvSpPr/>
          <p:nvPr/>
        </p:nvSpPr>
        <p:spPr>
          <a:xfrm>
            <a:off x="5215619" y="3828099"/>
            <a:ext cx="1664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Adding Hue</a:t>
            </a:r>
          </a:p>
          <a:p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+1 categorical </a:t>
            </a:r>
            <a:b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</a:br>
            <a:r>
              <a:rPr lang="en-US" dirty="0" err="1">
                <a:solidFill>
                  <a:srgbClr val="000000"/>
                </a:solidFill>
                <a:latin typeface="Helvetica" panose="020B0604020202020204" pitchFamily="34" charset="0"/>
              </a:rPr>
              <a:t>attr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80FBD1-C62A-4AF1-AB2F-754A13121C0D}"/>
              </a:ext>
            </a:extLst>
          </p:cNvPr>
          <p:cNvSpPr/>
          <p:nvPr/>
        </p:nvSpPr>
        <p:spPr>
          <a:xfrm>
            <a:off x="7047139" y="3817169"/>
            <a:ext cx="18210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Adding Size</a:t>
            </a:r>
          </a:p>
          <a:p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+1 quantitative</a:t>
            </a:r>
            <a:b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</a:br>
            <a:r>
              <a:rPr lang="en-US" dirty="0" err="1">
                <a:solidFill>
                  <a:srgbClr val="000000"/>
                </a:solidFill>
                <a:latin typeface="Helvetica" panose="020B0604020202020204" pitchFamily="34" charset="0"/>
              </a:rPr>
              <a:t>attr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47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56947-9AAD-4647-99FF-987F6A00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Redundant encoding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E16E8E-247F-4F36-BA44-D8CE55BEA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6812" y="1683544"/>
            <a:ext cx="4286250" cy="40481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6D55D-63FF-4757-9675-21945034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28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D583-D323-44C2-8CAD-62EF11B48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bar chart?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B5EB0-069B-4972-ADEF-DB84C3532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312" y="1521619"/>
            <a:ext cx="7715250" cy="43719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4A907-A594-480C-A016-780D60CC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430D2D-3FA5-462E-B70F-5DB95F32407E}"/>
              </a:ext>
            </a:extLst>
          </p:cNvPr>
          <p:cNvSpPr/>
          <p:nvPr/>
        </p:nvSpPr>
        <p:spPr>
          <a:xfrm>
            <a:off x="1238716" y="5836414"/>
            <a:ext cx="669386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" panose="020B0604020202020204" pitchFamily="34" charset="0"/>
              </a:rPr>
              <a:t>Rule: Use channel proportional to data!</a:t>
            </a:r>
            <a:br>
              <a:rPr lang="en-US" sz="5400" dirty="0">
                <a:solidFill>
                  <a:srgbClr val="000000"/>
                </a:solidFill>
                <a:latin typeface="Helvetica" panose="020B0604020202020204" pitchFamily="34" charset="0"/>
              </a:rPr>
            </a:br>
            <a:endParaRPr lang="en-US" sz="1200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pPr algn="r"/>
            <a:r>
              <a:rPr lang="en-US" sz="1400" dirty="0">
                <a:solidFill>
                  <a:srgbClr val="53585F"/>
                </a:solidFill>
                <a:latin typeface="Times-Roman"/>
              </a:rPr>
              <a:t>https://twitter.com/ChaseThomason/status/1118478036507164672?s=19</a:t>
            </a:r>
            <a:r>
              <a:rPr lang="en-US" sz="1400" dirty="0"/>
              <a:t> </a:t>
            </a:r>
            <a:br>
              <a:rPr lang="en-US" sz="1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49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D12B-40B5-4467-9DB9-52D5C2FE3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channels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EF8C0A-588F-4924-95E9-FCB9EE6D51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Magnitude channels</a:t>
            </a:r>
          </a:p>
          <a:p>
            <a:r>
              <a:rPr lang="en-US" b="0" dirty="0"/>
              <a:t>How much? Which rank?</a:t>
            </a:r>
          </a:p>
          <a:p>
            <a:r>
              <a:rPr lang="en-US" b="0" dirty="0"/>
              <a:t>Position</a:t>
            </a:r>
          </a:p>
          <a:p>
            <a:r>
              <a:rPr lang="en-US" b="0" dirty="0"/>
              <a:t>Length</a:t>
            </a:r>
          </a:p>
          <a:p>
            <a:r>
              <a:rPr lang="en-US" b="0" dirty="0"/>
              <a:t>Saturation …</a:t>
            </a:r>
          </a:p>
          <a:p>
            <a:endParaRPr lang="en-US" b="0" dirty="0"/>
          </a:p>
          <a:p>
            <a:r>
              <a:rPr lang="en-US" dirty="0"/>
              <a:t>Ordinal &amp; Quantitative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5CC66-FF17-43FB-9E40-37512DBC1A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Identity channels</a:t>
            </a:r>
          </a:p>
          <a:p>
            <a:r>
              <a:rPr lang="en-US" b="0" dirty="0"/>
              <a:t>What?</a:t>
            </a:r>
          </a:p>
          <a:p>
            <a:r>
              <a:rPr lang="en-US" b="0" dirty="0"/>
              <a:t>Shape</a:t>
            </a:r>
          </a:p>
          <a:p>
            <a:r>
              <a:rPr lang="en-US" b="0" dirty="0"/>
              <a:t>Color (hue)</a:t>
            </a:r>
          </a:p>
          <a:p>
            <a:r>
              <a:rPr lang="en-US" b="0" dirty="0"/>
              <a:t>Spatial region...</a:t>
            </a:r>
          </a:p>
          <a:p>
            <a:endParaRPr lang="en-US" b="0" dirty="0"/>
          </a:p>
          <a:p>
            <a:endParaRPr lang="en-US" b="0" dirty="0"/>
          </a:p>
          <a:p>
            <a:r>
              <a:rPr lang="en-US" dirty="0"/>
              <a:t>Categorical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2B2B5-C045-4A69-A516-FDFF04794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55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FBCD-8331-4CF5-BD32-449E860B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0"/>
            <a:ext cx="8245474" cy="1097819"/>
          </a:xfrm>
        </p:spPr>
        <p:txBody>
          <a:bodyPr>
            <a:normAutofit fontScale="90000"/>
          </a:bodyPr>
          <a:lstStyle/>
          <a:p>
            <a:r>
              <a:rPr lang="en-US" dirty="0"/>
              <a:t>Principles of expressiveness and effectiveness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E8466-B7C1-4183-AD86-3AC3C521B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Expressiveness principle</a:t>
            </a:r>
            <a:endParaRPr lang="en-US" b="0" dirty="0"/>
          </a:p>
          <a:p>
            <a:r>
              <a:rPr lang="en-US" b="0" dirty="0"/>
              <a:t>The visual encoding should express </a:t>
            </a:r>
            <a:r>
              <a:rPr lang="en-US" dirty="0"/>
              <a:t>all of, and only</a:t>
            </a:r>
            <a:r>
              <a:rPr lang="en-US" b="0" dirty="0"/>
              <a:t>, the information in the dataset attributes</a:t>
            </a:r>
          </a:p>
          <a:p>
            <a:endParaRPr lang="en-US" b="0" dirty="0"/>
          </a:p>
          <a:p>
            <a:r>
              <a:rPr lang="en-US" dirty="0"/>
              <a:t>Effectiveness principle: </a:t>
            </a:r>
          </a:p>
          <a:p>
            <a:r>
              <a:rPr lang="en-US" b="0" dirty="0"/>
              <a:t>The importance of attribute should match the </a:t>
            </a:r>
            <a:r>
              <a:rPr lang="en-US" dirty="0"/>
              <a:t>salience </a:t>
            </a:r>
            <a:r>
              <a:rPr lang="en-US" b="0" dirty="0"/>
              <a:t>of the channel</a:t>
            </a:r>
          </a:p>
          <a:p>
            <a:endParaRPr lang="en-US" b="0" dirty="0"/>
          </a:p>
          <a:p>
            <a:r>
              <a:rPr lang="en-US" b="0" dirty="0"/>
              <a:t>Means: </a:t>
            </a:r>
          </a:p>
          <a:p>
            <a:pPr marL="342900" indent="-342900">
              <a:buFontTx/>
              <a:buChar char="-"/>
            </a:pPr>
            <a:r>
              <a:rPr lang="en-US" b="0" dirty="0"/>
              <a:t>The most important attributes should be encoded with the most effective channels in order to be most noticeable</a:t>
            </a:r>
          </a:p>
          <a:p>
            <a:pPr marL="342900" indent="-342900">
              <a:buFontTx/>
              <a:buChar char="-"/>
            </a:pPr>
            <a:r>
              <a:rPr lang="en-US" b="0" dirty="0"/>
              <a:t>Then the following important attributes match with less effective channels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4072F-5BFC-437C-901D-DEDAEC4D6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58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5258BE-577F-4481-91C4-44257B6D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of Channels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670590-7A6B-473F-BBFE-223948A73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75" y="932689"/>
            <a:ext cx="8373724" cy="55498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6F0FA-A249-4BD9-9AA7-0CAE7628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11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552C-533A-4785-9C9B-9D094AF4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 visual variables are used?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B475A9-04C2-4C53-8401-2E7302380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4275" y="862780"/>
            <a:ext cx="7288197" cy="56163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DA65D-B33D-408A-B48E-73A712CA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2447D2-4E0D-4DC7-86BE-0094685B6164}"/>
              </a:ext>
            </a:extLst>
          </p:cNvPr>
          <p:cNvSpPr/>
          <p:nvPr/>
        </p:nvSpPr>
        <p:spPr>
          <a:xfrm>
            <a:off x="2853171" y="6383553"/>
            <a:ext cx="6085332" cy="3648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GillSans"/>
              </a:rPr>
              <a:t>http://www.nytimes.com/interactive/2013/05/25/sunday-review/corporate-taxes.html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2195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EDC8-0973-4E2B-A369-EF47CAAA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Characteristics of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7B0B-4A29-4ED7-AA1A-3A945D9AF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Selective</a:t>
            </a:r>
            <a:endParaRPr lang="vi-VN" dirty="0"/>
          </a:p>
          <a:p>
            <a:pPr marL="342900" indent="-342900">
              <a:buFontTx/>
              <a:buChar char="-"/>
            </a:pPr>
            <a:r>
              <a:rPr lang="en-US" b="0" dirty="0"/>
              <a:t>Is a mark distinct from other marks?</a:t>
            </a:r>
          </a:p>
          <a:p>
            <a:pPr marL="342900" indent="-342900">
              <a:buFontTx/>
              <a:buChar char="-"/>
            </a:pPr>
            <a:r>
              <a:rPr lang="en-US" b="0" dirty="0"/>
              <a:t>Can we make out the difference between two marks?</a:t>
            </a:r>
          </a:p>
          <a:p>
            <a:r>
              <a:rPr lang="en-US" dirty="0"/>
              <a:t>Associative</a:t>
            </a:r>
          </a:p>
          <a:p>
            <a:pPr marL="342900" indent="-342900">
              <a:buFontTx/>
              <a:buChar char="-"/>
            </a:pPr>
            <a:r>
              <a:rPr lang="en-US" b="0" dirty="0"/>
              <a:t>Does it support grouping?</a:t>
            </a:r>
          </a:p>
          <a:p>
            <a:r>
              <a:rPr lang="en-US" dirty="0"/>
              <a:t>Quantitative</a:t>
            </a:r>
            <a:r>
              <a:rPr lang="en-US" b="0" dirty="0"/>
              <a:t> (Magnitude vs identity channels)</a:t>
            </a:r>
          </a:p>
          <a:p>
            <a:pPr marL="342900" indent="-342900">
              <a:buFontTx/>
              <a:buChar char="-"/>
            </a:pPr>
            <a:r>
              <a:rPr lang="en-US" b="0" dirty="0"/>
              <a:t>Can we quantify the difference between two marks?</a:t>
            </a:r>
          </a:p>
          <a:p>
            <a:pPr marL="342900" indent="-34290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4BE01-0591-4E9D-9A49-58DE405C7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101E3-B9CA-47E5-A260-2182B6AC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76" y="1465499"/>
            <a:ext cx="1371600" cy="733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7FAD6E-0926-44BB-8218-0E6809511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901" y="2518964"/>
            <a:ext cx="1657350" cy="100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59DE57-7645-452C-B5C8-B642E01B1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613" y="3429000"/>
            <a:ext cx="9239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35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C335-927B-40C8-903B-F4DBA7912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Characteristics of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DF571-999A-49C9-9681-4A9C82415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 (Magnitude vs Identity)</a:t>
            </a:r>
          </a:p>
          <a:p>
            <a:r>
              <a:rPr lang="en-US" dirty="0"/>
              <a:t>	</a:t>
            </a:r>
            <a:r>
              <a:rPr lang="en-US" b="0" dirty="0"/>
              <a:t>Can we see a change in order?</a:t>
            </a:r>
          </a:p>
          <a:p>
            <a:endParaRPr lang="en-US" b="0" dirty="0"/>
          </a:p>
          <a:p>
            <a:r>
              <a:rPr lang="en-US" dirty="0"/>
              <a:t>Length</a:t>
            </a:r>
          </a:p>
          <a:p>
            <a:r>
              <a:rPr lang="en-US" b="0" dirty="0"/>
              <a:t>	How many unique marks can we make?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EBE98-7880-400D-902C-FEBD1741E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5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50866-1D46-4DA2-B805-8107E77F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7562D-342A-4013-B841-6EB8923702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Strongest visual variables</a:t>
            </a:r>
          </a:p>
          <a:p>
            <a:r>
              <a:rPr lang="en-US" dirty="0"/>
              <a:t>Suitable for all data types</a:t>
            </a:r>
          </a:p>
          <a:p>
            <a:r>
              <a:rPr lang="en-US" dirty="0"/>
              <a:t>Problems:</a:t>
            </a:r>
          </a:p>
          <a:p>
            <a:pPr marL="457200" indent="-457200">
              <a:buFontTx/>
              <a:buChar char="-"/>
            </a:pPr>
            <a:r>
              <a:rPr lang="en-US" b="0" dirty="0"/>
              <a:t>Sometimes not available (spatial data, map)</a:t>
            </a:r>
          </a:p>
          <a:p>
            <a:pPr marL="457200" indent="-457200">
              <a:buFontTx/>
              <a:buChar char="-"/>
            </a:pPr>
            <a:r>
              <a:rPr lang="en-US" b="0" dirty="0"/>
              <a:t>Cluttering (many items overlapped)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49525F-B53D-4F6D-8AC8-D2B56C8669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dirty="0"/>
              <a:t>Selective: 	Yes</a:t>
            </a:r>
          </a:p>
          <a:p>
            <a:r>
              <a:rPr lang="en-US" b="0" dirty="0"/>
              <a:t>Associative: Yes</a:t>
            </a:r>
          </a:p>
          <a:p>
            <a:r>
              <a:rPr lang="en-US" b="0" dirty="0" err="1"/>
              <a:t>Quantitative:Yes</a:t>
            </a:r>
            <a:endParaRPr lang="en-US" b="0" dirty="0"/>
          </a:p>
          <a:p>
            <a:r>
              <a:rPr lang="en-US" b="0" dirty="0"/>
              <a:t>Order:	Yes</a:t>
            </a:r>
          </a:p>
          <a:p>
            <a:r>
              <a:rPr lang="en-US" b="0" dirty="0"/>
              <a:t>Length:	Fairly big</a:t>
            </a:r>
          </a:p>
          <a:p>
            <a:r>
              <a:rPr lang="en-US" b="0" dirty="0"/>
              <a:t>(options)</a:t>
            </a:r>
          </a:p>
          <a:p>
            <a:endParaRPr lang="en-US" b="0" dirty="0"/>
          </a:p>
          <a:p>
            <a:r>
              <a:rPr lang="en-US" b="0" dirty="0">
                <a:sym typeface="Wingdings" panose="05000000000000000000" pitchFamily="2" charset="2"/>
              </a:rPr>
              <a:t> Good channel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6A26D-AD79-4FBC-AD0F-1DD1D363C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A8ECD9-3075-4D24-AE57-61ABF5FE8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774" y="430467"/>
            <a:ext cx="16478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24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85510-3702-4057-82DD-C2CC5BBF5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How can I visually represent two numbers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e.g., 4 and 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EA3FC-1FD5-4089-B485-460023A22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74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9C926-0BA9-4690-8800-86E7AD970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scatterplot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BD8CFF-5960-43F8-957D-154E374FA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873547"/>
            <a:ext cx="8034120" cy="58683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74542-633C-4E6E-A2C7-A4DC8478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41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F5CD8-AFDE-43EC-A0E4-5FB6AF93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in 3D? Not so good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17445F-ADB3-4D65-8B71-6C4BBB428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412" y="1473994"/>
            <a:ext cx="4591050" cy="44672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295DA-81B4-4766-825A-44A1332A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57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377C-10E7-4B9E-919E-2A7543AC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&amp;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A74A-6329-47D7-A33F-1A6E0D3BB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666"/>
            <a:ext cx="8245474" cy="4910011"/>
          </a:xfrm>
        </p:spPr>
        <p:txBody>
          <a:bodyPr/>
          <a:lstStyle/>
          <a:p>
            <a:r>
              <a:rPr lang="en-US" dirty="0"/>
              <a:t>Good for 1D, OK for 2D, Bad for 3D</a:t>
            </a:r>
          </a:p>
          <a:p>
            <a:r>
              <a:rPr lang="en-US" b="0" dirty="0"/>
              <a:t>Easy to see which one is bigger</a:t>
            </a:r>
          </a:p>
          <a:p>
            <a:r>
              <a:rPr lang="en-US" b="0" dirty="0"/>
              <a:t>Aligned bars use position redundantly</a:t>
            </a:r>
          </a:p>
          <a:p>
            <a:r>
              <a:rPr lang="en-US" b="0" dirty="0"/>
              <a:t>1D length:</a:t>
            </a:r>
          </a:p>
          <a:p>
            <a:r>
              <a:rPr lang="en-US" b="0" dirty="0"/>
              <a:t>Selective: 	yes</a:t>
            </a:r>
          </a:p>
          <a:p>
            <a:r>
              <a:rPr lang="en-US" b="0" dirty="0"/>
              <a:t>Associative: 	yes</a:t>
            </a:r>
          </a:p>
          <a:p>
            <a:r>
              <a:rPr lang="en-US" b="0" dirty="0"/>
              <a:t>Quantitative:	yes</a:t>
            </a:r>
          </a:p>
          <a:p>
            <a:r>
              <a:rPr lang="en-US" b="0" dirty="0"/>
              <a:t>Order:		yes</a:t>
            </a:r>
          </a:p>
          <a:p>
            <a:r>
              <a:rPr lang="en-US" b="0" dirty="0"/>
              <a:t>Length:		yes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7BF49-BCEF-4123-BB19-18DBAADA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969F2-A130-40C2-8622-57F72199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637" y="1160606"/>
            <a:ext cx="40386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42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9671D-9DE0-4B54-87C3-0B5B587C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2d Size: bubbles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D90BE-B22A-4FFB-878D-0933E0831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6774" y="932688"/>
            <a:ext cx="7346326" cy="57685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54AE0-61EF-4B4E-92BC-F9297D74F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80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E28C-2D59-4E7D-9C19-891CDC1B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Value/luminance/saturation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F40A4-AACA-4DD5-B86C-8AB3BA3F7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2059"/>
            <a:ext cx="8245474" cy="4910011"/>
          </a:xfrm>
        </p:spPr>
        <p:txBody>
          <a:bodyPr/>
          <a:lstStyle/>
          <a:p>
            <a:r>
              <a:rPr lang="en-US" dirty="0"/>
              <a:t>OK for quantitative data when length &amp; size are used</a:t>
            </a:r>
          </a:p>
          <a:p>
            <a:r>
              <a:rPr lang="en-US" dirty="0"/>
              <a:t>Not very many shades recognizable</a:t>
            </a:r>
          </a:p>
          <a:p>
            <a:r>
              <a:rPr lang="en-US" dirty="0"/>
              <a:t> </a:t>
            </a:r>
          </a:p>
          <a:p>
            <a:r>
              <a:rPr lang="en-US" b="0" dirty="0"/>
              <a:t>Selective:	yes</a:t>
            </a:r>
          </a:p>
          <a:p>
            <a:r>
              <a:rPr lang="en-US" b="0" dirty="0"/>
              <a:t>Associative:	yes</a:t>
            </a:r>
          </a:p>
          <a:p>
            <a:r>
              <a:rPr lang="en-US" b="0" dirty="0"/>
              <a:t>Quantitative: 	somewhat</a:t>
            </a:r>
          </a:p>
          <a:p>
            <a:r>
              <a:rPr lang="en-US" b="0" dirty="0"/>
              <a:t>Order:		yes</a:t>
            </a:r>
          </a:p>
          <a:p>
            <a:r>
              <a:rPr lang="en-US" b="0" dirty="0"/>
              <a:t>Length:		limited (around 7 – 8)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7FEEC-5A6E-4C76-B566-DE97CF24E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8A26F-0F1E-4005-9A22-B3B25AEF2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191" y="5668674"/>
            <a:ext cx="4297978" cy="112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75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B2FB-D2A4-460B-834D-1A186446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846"/>
            <a:ext cx="8245474" cy="816546"/>
          </a:xfrm>
        </p:spPr>
        <p:txBody>
          <a:bodyPr>
            <a:noAutofit/>
          </a:bodyPr>
          <a:lstStyle/>
          <a:p>
            <a:r>
              <a:rPr lang="en-US" sz="2800" dirty="0"/>
              <a:t>Example: Diverging value-scale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3AAA5-6CDB-40BB-BC1B-C5D7D715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D4D8994-08B6-4074-9B59-E0938D736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3331" y="916544"/>
            <a:ext cx="7724633" cy="55903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CC27F19-CA23-47FE-A8A3-330E51A47283}"/>
              </a:ext>
            </a:extLst>
          </p:cNvPr>
          <p:cNvSpPr/>
          <p:nvPr/>
        </p:nvSpPr>
        <p:spPr>
          <a:xfrm>
            <a:off x="103585" y="6529405"/>
            <a:ext cx="89095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https://www.nytimes.com/interactive/2018/upshot/election-2016-voting-precinct-maps.html#11.08/32.700/-97.197/115304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31999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C3DA6-16F0-4ADC-8AA0-DF2CAB40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43750-8862-48AC-B340-F5AF4C1DA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Good for qualitative data (identity channel)</a:t>
            </a:r>
          </a:p>
          <a:p>
            <a:r>
              <a:rPr lang="en-US" sz="2400" b="0" dirty="0"/>
              <a:t>Limited number of classes/length (7-10)</a:t>
            </a:r>
          </a:p>
          <a:p>
            <a:r>
              <a:rPr lang="en-US" sz="2400" b="0" dirty="0"/>
              <a:t>Do not work for quantitative data</a:t>
            </a:r>
          </a:p>
          <a:p>
            <a:r>
              <a:rPr lang="en-US" sz="2400" b="0" dirty="0"/>
              <a:t>Lots of pitfalls !</a:t>
            </a:r>
          </a:p>
          <a:p>
            <a:r>
              <a:rPr lang="en-US" sz="2400" b="0" dirty="0"/>
              <a:t>Good practice: minimize use of color for encoding data</a:t>
            </a:r>
          </a:p>
          <a:p>
            <a:endParaRPr lang="en-US" sz="2400" b="0" dirty="0"/>
          </a:p>
          <a:p>
            <a:r>
              <a:rPr lang="en-US" sz="2400" b="0" dirty="0"/>
              <a:t>Selective:	yes</a:t>
            </a:r>
          </a:p>
          <a:p>
            <a:r>
              <a:rPr lang="en-US" sz="2400" b="0" dirty="0"/>
              <a:t>Associative:	yes</a:t>
            </a:r>
          </a:p>
          <a:p>
            <a:r>
              <a:rPr lang="en-US" sz="2400" b="0" dirty="0"/>
              <a:t>Quantitative: 	no</a:t>
            </a:r>
          </a:p>
          <a:p>
            <a:r>
              <a:rPr lang="en-US" sz="2400" b="0" dirty="0"/>
              <a:t>Order:		no</a:t>
            </a:r>
          </a:p>
          <a:p>
            <a:r>
              <a:rPr lang="en-US" sz="2400" b="0" dirty="0"/>
              <a:t>Length:	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25F19-2447-41B5-A701-9E26E5A7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1D3A1-AE7A-43D1-9EEE-6C9A3E3D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50" y="4770877"/>
            <a:ext cx="30289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25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A6E1CAF-DEE9-45C4-A041-DF34EE432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142"/>
            <a:ext cx="8245474" cy="816546"/>
          </a:xfrm>
        </p:spPr>
        <p:txBody>
          <a:bodyPr/>
          <a:lstStyle/>
          <a:p>
            <a:r>
              <a:rPr lang="en-US" dirty="0"/>
              <a:t>Color: bad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7AF730-F064-461F-BE77-523FDCB27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012" y="916531"/>
            <a:ext cx="7128588" cy="573851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30E7E-9DAE-4535-9260-C922F164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38DF745-7D3F-47F4-83A3-874385CFAA69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2484048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DC97-BC7F-46BA-B4BE-7AEF678C9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Color: good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F2FABD-AFAB-43A0-9DA0-C8645E6BB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64196"/>
            <a:ext cx="8245475" cy="46868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C623C-C9C8-492B-9EC2-6920159D6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92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3317-9EDA-48C2-AE12-DEE0295A3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94FAE-09A7-47B7-B0B5-D13CED9DC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 to recognize many classes</a:t>
            </a:r>
          </a:p>
          <a:p>
            <a:r>
              <a:rPr lang="en-US" dirty="0"/>
              <a:t>No grouping, ordering</a:t>
            </a:r>
          </a:p>
          <a:p>
            <a:endParaRPr lang="en-US" b="0" dirty="0"/>
          </a:p>
          <a:p>
            <a:r>
              <a:rPr lang="en-US" b="0" dirty="0"/>
              <a:t>Selective:	yes</a:t>
            </a:r>
          </a:p>
          <a:p>
            <a:r>
              <a:rPr lang="en-US" b="0" dirty="0"/>
              <a:t>Associative:	limited</a:t>
            </a:r>
          </a:p>
          <a:p>
            <a:r>
              <a:rPr lang="en-US" b="0" dirty="0"/>
              <a:t>Quantitative: 	no</a:t>
            </a:r>
          </a:p>
          <a:p>
            <a:r>
              <a:rPr lang="en-US" b="0" dirty="0"/>
              <a:t>Order:		no</a:t>
            </a:r>
          </a:p>
          <a:p>
            <a:r>
              <a:rPr lang="en-US" b="0" dirty="0"/>
              <a:t>Length:		vast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B7C79-A602-4B17-841A-06344CFA9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72A2F-6B76-4419-88ED-DE3C7166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090" y="2033587"/>
            <a:ext cx="18383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1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77AA4-1E54-487E-9367-3272C66C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Marks &amp;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7A9FE-16E0-4E9C-AE72-FBB26D74C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Marks</a:t>
            </a:r>
            <a:r>
              <a:rPr lang="en-US" sz="2400" b="0" dirty="0"/>
              <a:t>: represent </a:t>
            </a:r>
            <a:r>
              <a:rPr lang="en-US" sz="2400" dirty="0"/>
              <a:t>items </a:t>
            </a:r>
            <a:r>
              <a:rPr lang="en-US" sz="2400" b="0" dirty="0"/>
              <a:t>or </a:t>
            </a:r>
            <a:r>
              <a:rPr lang="en-US" sz="2400" dirty="0"/>
              <a:t>links</a:t>
            </a:r>
          </a:p>
          <a:p>
            <a:endParaRPr lang="en-US" sz="2400" dirty="0"/>
          </a:p>
          <a:p>
            <a:r>
              <a:rPr lang="en-US" sz="2400" dirty="0"/>
              <a:t>Channels</a:t>
            </a:r>
            <a:r>
              <a:rPr lang="en-US" sz="2400" b="0" dirty="0"/>
              <a:t>: change </a:t>
            </a:r>
            <a:r>
              <a:rPr lang="en-US" sz="2400" dirty="0"/>
              <a:t>appearance </a:t>
            </a:r>
            <a:r>
              <a:rPr lang="en-US" sz="2400" b="0" dirty="0"/>
              <a:t>based on </a:t>
            </a:r>
            <a:r>
              <a:rPr lang="en-US" sz="2400" dirty="0"/>
              <a:t>attribute</a:t>
            </a:r>
          </a:p>
          <a:p>
            <a:endParaRPr lang="en-US" sz="2400" dirty="0"/>
          </a:p>
          <a:p>
            <a:r>
              <a:rPr lang="en-US" sz="2400" dirty="0"/>
              <a:t>Channel = visual variable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7D0DA-CF09-43EA-B1E7-1B339543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26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B98B4-5F17-4799-9265-9AB01290A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9CC22-8B57-45E8-9AEC-EED85DC4575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8666" y="741675"/>
            <a:ext cx="8806571" cy="537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4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63E3-5A6C-4BD6-82B2-91D9E40C6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Idea: use facial parameters to map quantitative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0" dirty="0"/>
              <a:t>Does it work? Not really</a:t>
            </a:r>
          </a:p>
          <a:p>
            <a:r>
              <a:rPr lang="fr-FR" b="0" dirty="0"/>
              <a:t>Critique: https://eagereyes.org/criticism/chernoff-faces</a:t>
            </a:r>
            <a:r>
              <a:rPr lang="fr-FR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0E0A99-7315-4EB7-8BDF-51642878B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99FA94-27D4-4036-A686-DC89A1F2C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92" y="1876566"/>
            <a:ext cx="8193816" cy="310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79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8CDCC-56F4-4C4F-94B1-0928DB5C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98" y="1085139"/>
            <a:ext cx="4654355" cy="816546"/>
          </a:xfrm>
        </p:spPr>
        <p:txBody>
          <a:bodyPr>
            <a:normAutofit fontScale="90000"/>
          </a:bodyPr>
          <a:lstStyle/>
          <a:p>
            <a:r>
              <a:rPr lang="en-US" dirty="0"/>
              <a:t>More </a:t>
            </a:r>
            <a:br>
              <a:rPr lang="en-US" dirty="0"/>
            </a:br>
            <a:r>
              <a:rPr lang="en-US" dirty="0"/>
              <a:t>channels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0FC99E-E782-4B65-8AAE-08953955D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1374" y="116142"/>
            <a:ext cx="5063864" cy="66742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02C27-85C9-4A02-ADEE-B2CB5C62F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D29F6B-F571-47AC-8F64-E4BDF3FA2A62}"/>
              </a:ext>
            </a:extLst>
          </p:cNvPr>
          <p:cNvSpPr/>
          <p:nvPr/>
        </p:nvSpPr>
        <p:spPr>
          <a:xfrm>
            <a:off x="85132" y="6238965"/>
            <a:ext cx="3435012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https://en.rockcontent.com/blog/2012/07/27/45-ways-to-communicate-two-quantities/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75255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E9763-ECAA-4BDA-8D97-EF4D8FA69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of channels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21BAA5-BCDC-4F0D-8958-C1F95F273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2391" y="1252538"/>
            <a:ext cx="7935093" cy="49101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2E8C5-A032-4C70-ABDD-8BDDD8A93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48394-1252-43A4-A0C1-CADC0CEE5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longer?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C74EBC-0743-492C-9429-74D707B49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915" y="1252538"/>
            <a:ext cx="5622898" cy="49101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115BD-82ED-48E4-A838-BFCF4059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1343A-CCFB-4E9A-B10F-40C567326654}"/>
              </a:ext>
            </a:extLst>
          </p:cNvPr>
          <p:cNvSpPr/>
          <p:nvPr/>
        </p:nvSpPr>
        <p:spPr>
          <a:xfrm>
            <a:off x="6448564" y="3153608"/>
            <a:ext cx="12760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000000"/>
                </a:solidFill>
                <a:latin typeface="Helvetica-Bold"/>
              </a:rPr>
              <a:t>2x</a:t>
            </a:r>
            <a:r>
              <a:rPr lang="en-US" sz="6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957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9A2E-D2DA-4EC6-BBA6-AAD731CF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longer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1057B2-A307-4F33-82CD-DA6AD04CC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577" y="1252538"/>
            <a:ext cx="7384721" cy="49101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96905-5685-405F-A6EB-506C9239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87A549-6F4F-499B-97E3-23F5DC62097C}"/>
              </a:ext>
            </a:extLst>
          </p:cNvPr>
          <p:cNvSpPr/>
          <p:nvPr/>
        </p:nvSpPr>
        <p:spPr>
          <a:xfrm>
            <a:off x="6448564" y="3153608"/>
            <a:ext cx="12760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000000"/>
                </a:solidFill>
                <a:latin typeface="Helvetica-Bold"/>
              </a:rPr>
              <a:t>4x</a:t>
            </a:r>
            <a:r>
              <a:rPr lang="en-US" sz="6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085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E7A5-30C1-4355-8610-B1C7380E6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steeper?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9D80F4-7C95-4C80-B6F7-D7E6945E7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631" y="1445419"/>
            <a:ext cx="5000625" cy="45243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D9BF5-05E8-4E2E-9440-C5E0C5E6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CAC7C-0E2D-4B08-91A7-EF8190E32332}"/>
              </a:ext>
            </a:extLst>
          </p:cNvPr>
          <p:cNvSpPr/>
          <p:nvPr/>
        </p:nvSpPr>
        <p:spPr>
          <a:xfrm>
            <a:off x="6448564" y="3153608"/>
            <a:ext cx="17946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000000"/>
                </a:solidFill>
                <a:latin typeface="Helvetica-Bold"/>
              </a:rPr>
              <a:t>~4x</a:t>
            </a:r>
            <a:r>
              <a:rPr lang="en-US" sz="6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624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942D7-63F2-4F04-A8D4-E31CF6FC4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larger?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E85CCA-C794-4D59-B3B1-4D1CEEC9A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001" y="2190749"/>
            <a:ext cx="4343400" cy="32194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7E7E3-75B2-4EB1-B0EE-E42CD952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71695F-7FB0-4167-A591-3C15C3EF7E4F}"/>
              </a:ext>
            </a:extLst>
          </p:cNvPr>
          <p:cNvSpPr/>
          <p:nvPr/>
        </p:nvSpPr>
        <p:spPr>
          <a:xfrm>
            <a:off x="6516803" y="2736502"/>
            <a:ext cx="17946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-Bold"/>
              </a:rPr>
              <a:t>2x diameter</a:t>
            </a:r>
          </a:p>
          <a:p>
            <a:r>
              <a:rPr lang="en-US" sz="2800" b="1" dirty="0">
                <a:solidFill>
                  <a:srgbClr val="000000"/>
                </a:solidFill>
                <a:latin typeface="Helvetica-Bold"/>
              </a:rPr>
              <a:t>4x area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264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E89E5-825E-4600-8DE6-FA5875552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larger?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2F2E6-8A19-46D5-9689-5EDE84904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115" y="2197894"/>
            <a:ext cx="4276725" cy="30194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1C43B-E198-4410-ACCB-233792921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0F2D71-BAE7-44BF-8C31-98E699D788F5}"/>
              </a:ext>
            </a:extLst>
          </p:cNvPr>
          <p:cNvSpPr/>
          <p:nvPr/>
        </p:nvSpPr>
        <p:spPr>
          <a:xfrm>
            <a:off x="6448564" y="3153608"/>
            <a:ext cx="12760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000000"/>
                </a:solidFill>
                <a:latin typeface="Helvetica-Bold"/>
              </a:rPr>
              <a:t>5x</a:t>
            </a:r>
            <a:r>
              <a:rPr lang="en-US" sz="6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57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7FE7-28AA-4770-A510-43BD0729A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larger (area)?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86E60B-82B1-4547-A161-43D3D58D9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220" y="2207419"/>
            <a:ext cx="4200525" cy="30003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A312A-6DD2-427F-A680-E4D702084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6E437F-06EE-4996-B77D-595B6F3AED4E}"/>
              </a:ext>
            </a:extLst>
          </p:cNvPr>
          <p:cNvSpPr/>
          <p:nvPr/>
        </p:nvSpPr>
        <p:spPr>
          <a:xfrm>
            <a:off x="6448564" y="3153608"/>
            <a:ext cx="12760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000000"/>
                </a:solidFill>
                <a:latin typeface="Helvetica-Bold"/>
              </a:rPr>
              <a:t>3x</a:t>
            </a:r>
            <a:r>
              <a:rPr lang="en-US" sz="6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627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972D4-EB9C-4BA0-AD6D-B917E03D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Marks for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EA5A0-D2AC-4461-B33E-CC6251C0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Basic geometric elements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		0D		1D			2D</a:t>
            </a:r>
          </a:p>
          <a:p>
            <a:endParaRPr lang="en-US" b="0" dirty="0"/>
          </a:p>
          <a:p>
            <a:r>
              <a:rPr lang="en-US" b="0" dirty="0"/>
              <a:t>3D mark: Volume, but rarely used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76979-6E0A-4BEC-B115-FB08D9DF1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200BD-F161-4013-ACE9-CBDB3D8E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1810528"/>
            <a:ext cx="7476564" cy="143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80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DE9BA-3D28-42FB-8334-756B8A5D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darker?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3A33E3-BE4B-4A5F-AB86-EDA9FD52C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512" y="1945481"/>
            <a:ext cx="6800850" cy="35242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D0EF2-1FE4-4888-AA09-7C90C2AB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AB7648-B2FD-455C-9F2A-C2F728C097EA}"/>
              </a:ext>
            </a:extLst>
          </p:cNvPr>
          <p:cNvSpPr/>
          <p:nvPr/>
        </p:nvSpPr>
        <p:spPr>
          <a:xfrm>
            <a:off x="3933967" y="5410199"/>
            <a:ext cx="12760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000000"/>
                </a:solidFill>
                <a:latin typeface="Helvetica-Bold"/>
              </a:rPr>
              <a:t>2x</a:t>
            </a:r>
            <a:r>
              <a:rPr lang="en-US" sz="6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253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8EBA-2DFD-452E-8CCF-E3B34816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darker?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2695EB-C21E-4DC5-B93E-C9383BB5C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362" y="2140744"/>
            <a:ext cx="6915150" cy="31337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DE6A6-97F6-44DD-83C1-2621996D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B737D-27A9-40F8-BC87-C6E91BC3E22C}"/>
              </a:ext>
            </a:extLst>
          </p:cNvPr>
          <p:cNvSpPr/>
          <p:nvPr/>
        </p:nvSpPr>
        <p:spPr>
          <a:xfrm>
            <a:off x="3933967" y="5410199"/>
            <a:ext cx="12760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000000"/>
                </a:solidFill>
                <a:latin typeface="Helvetica-Bold"/>
              </a:rPr>
              <a:t>3x</a:t>
            </a:r>
            <a:r>
              <a:rPr lang="en-US" sz="6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02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2F37A-E299-42FB-8933-9F1384C65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Position, length &amp; angle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CFDC23-8295-462B-A928-E885BA849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052" y="1252538"/>
            <a:ext cx="7655771" cy="49101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9E757-A441-4246-B2E1-08F774155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47ED1D-033F-4822-A7B0-A77EB6F0A228}"/>
              </a:ext>
            </a:extLst>
          </p:cNvPr>
          <p:cNvSpPr/>
          <p:nvPr/>
        </p:nvSpPr>
        <p:spPr>
          <a:xfrm>
            <a:off x="2487592" y="6347754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https://woodgears.ca/eyeball/index.html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497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48E6-EDE2-4965-B1A1-89D710971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Other factors affecting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47761-EDBF-413D-92F2-3343B773A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Alignment</a:t>
            </a:r>
          </a:p>
          <a:p>
            <a:r>
              <a:rPr lang="en-US" sz="2800" dirty="0"/>
              <a:t>Distractors</a:t>
            </a:r>
          </a:p>
          <a:p>
            <a:r>
              <a:rPr lang="en-US" sz="2800" dirty="0"/>
              <a:t>Distance</a:t>
            </a:r>
          </a:p>
          <a:p>
            <a:r>
              <a:rPr lang="en-US" sz="2800" dirty="0"/>
              <a:t>Common 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F92D8-08F3-4612-88B5-5C92EDF6A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BC6E4-8185-407B-958E-7522BAC7D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084" y="1447800"/>
            <a:ext cx="3802207" cy="1771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0A68B-BC3F-4A11-9659-838EAE0E1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87" y="5254798"/>
            <a:ext cx="7557025" cy="11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60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E74CA-9310-4DBF-8E9F-7215FD6C2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by Cleveland 1984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4D7A6E-A8CC-4CB3-AB5A-590EDADF9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05756"/>
            <a:ext cx="8245475" cy="19232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18232-F8E4-4AB4-B8D5-3975AD26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BE37E-91B6-4EBE-8DBB-76ED44269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643" y="3662083"/>
            <a:ext cx="4792588" cy="25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32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455D3-F118-4E1C-82E8-AB249CBFF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Heer</a:t>
            </a:r>
            <a:r>
              <a:rPr lang="en-US" dirty="0"/>
              <a:t> &amp; Bostock, 2010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0B0D86-1C78-4AEC-8A6A-5F6B9B5D2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137" y="1172210"/>
            <a:ext cx="5876925" cy="48958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31528-36CD-4278-A435-E0514DB1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BA6F0-E27F-4BD8-9D8A-4B5EC045A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599" y="5047650"/>
            <a:ext cx="5284740" cy="16942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345F35-36FE-4A23-BD92-1DCA472BF869}"/>
              </a:ext>
            </a:extLst>
          </p:cNvPr>
          <p:cNvSpPr/>
          <p:nvPr/>
        </p:nvSpPr>
        <p:spPr>
          <a:xfrm>
            <a:off x="0" y="6595116"/>
            <a:ext cx="20681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5"/>
              </a:rPr>
              <a:t>https://www.mturk.com/worker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68243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46F02A-BFEA-4236-98B2-CE3F720AC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78" r="4653" b="-1"/>
          <a:stretch/>
        </p:blipFill>
        <p:spPr>
          <a:xfrm>
            <a:off x="90488" y="68263"/>
            <a:ext cx="8820150" cy="6721475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8EBE513-3C1A-463B-A2EF-D6CB0EB1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F38DF745-7D3F-47F4-83A3-874385CFAA69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10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7A14-A095-46D8-96BC-D7973BFC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Jock Mackinlay, 1986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7056A7-6713-4828-B005-AD442D271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11082"/>
            <a:ext cx="8245475" cy="48476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61D2F-0677-4C39-BCE1-F4652EFF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DEFB4A-8C5F-4443-9E4A-380B36616006}"/>
              </a:ext>
            </a:extLst>
          </p:cNvPr>
          <p:cNvSpPr/>
          <p:nvPr/>
        </p:nvSpPr>
        <p:spPr>
          <a:xfrm>
            <a:off x="3664426" y="6227140"/>
            <a:ext cx="4572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Helvetica" panose="020B0604020202020204" pitchFamily="34" charset="0"/>
              </a:rPr>
              <a:t>[Mackinlay, Automating the Design of Graphical Presentations of Relational Information, 1986]</a:t>
            </a:r>
            <a:r>
              <a:rPr lang="en-US" sz="1050" dirty="0"/>
              <a:t> </a:t>
            </a:r>
            <a:br>
              <a:rPr lang="en-US" sz="1050" dirty="0"/>
            </a:b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88669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D9DC-B556-47FF-87DD-59DEA262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Separability of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9816F-68C1-42CE-9723-EE6DCE80C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Can we combine multiple visual variables?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DDCFC-4643-4B2F-8E16-7575C9152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858826-E93D-4EEE-819C-3556BB7D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2" y="2071047"/>
            <a:ext cx="2164268" cy="2613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AFC71D-7F99-4B2F-B080-8F7DA071D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267" y="2135972"/>
            <a:ext cx="2113184" cy="2613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9145D5-24B7-4AB8-BAB2-7F00498AE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130" y="2135972"/>
            <a:ext cx="2113184" cy="2896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62AA03-901C-4D3C-B156-A47293757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314" y="2122226"/>
            <a:ext cx="2116876" cy="26135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6E027D-DC2E-4CCF-A014-0C4E86617980}"/>
              </a:ext>
            </a:extLst>
          </p:cNvPr>
          <p:cNvSpPr/>
          <p:nvPr/>
        </p:nvSpPr>
        <p:spPr>
          <a:xfrm>
            <a:off x="4019268" y="6299053"/>
            <a:ext cx="4572000" cy="363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GillSans"/>
              </a:rPr>
              <a:t>T. </a:t>
            </a:r>
            <a:r>
              <a:rPr lang="en-US" sz="1600" dirty="0" err="1">
                <a:solidFill>
                  <a:srgbClr val="000000"/>
                </a:solidFill>
                <a:latin typeface="GillSans"/>
              </a:rPr>
              <a:t>Munzner</a:t>
            </a:r>
            <a:r>
              <a:rPr lang="en-US" sz="1600" dirty="0">
                <a:solidFill>
                  <a:srgbClr val="000000"/>
                </a:solidFill>
                <a:latin typeface="GillSans"/>
              </a:rPr>
              <a:t>, Visualization Analysis and Design, 2014</a:t>
            </a:r>
            <a:r>
              <a:rPr lang="en-US" sz="1600" dirty="0"/>
              <a:t> 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94309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C9E9-B895-4538-A48F-7D8FE75C0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Marks for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E10B4-94CD-47E0-85E7-444105B96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9A45B-4AB9-4F7A-95CE-E04A13785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40C76-38E4-46E0-9CD4-2AD9FF403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06" y="1252728"/>
            <a:ext cx="6005015" cy="1938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B94019-8127-4008-A8BD-C6E0AE17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73" y="3549079"/>
            <a:ext cx="2609850" cy="293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9788C3-8E1B-4053-9A77-57ED4B652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833" y="3429000"/>
            <a:ext cx="2609850" cy="31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4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4B73F-41A7-447B-ACAF-CECD996CB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containment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736A3A-AE22-4A20-A9F0-4B9EB1AA6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910" y="1252538"/>
            <a:ext cx="5332054" cy="49101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75391-CF40-4EDA-AC7B-25B60040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21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A0767-CF08-46A1-BAF8-6BB4AD7CB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0B93D-AE4D-4D1F-B001-F7910DBB2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appearance proportional to or based on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5DDF7-8D8B-4DA6-9FB4-29CA418B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53F58-0D69-4925-886D-CDAFBA471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29" y="1753192"/>
            <a:ext cx="6223379" cy="436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60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742ED-DD38-461B-B44D-E01AFE3DD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Jacques </a:t>
            </a:r>
            <a:r>
              <a:rPr lang="en-US" dirty="0" err="1"/>
              <a:t>bertin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9C8BA-7DEC-4448-8182-AB4843CB6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French cartographer</a:t>
            </a:r>
          </a:p>
          <a:p>
            <a:r>
              <a:rPr lang="en-US" b="0" dirty="0"/>
              <a:t>	who makes or draws maps</a:t>
            </a:r>
          </a:p>
          <a:p>
            <a:r>
              <a:rPr lang="en-US" b="0" dirty="0"/>
              <a:t>Theoretical principles for visual encodings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9671A-9C96-42BF-B0AC-0CB16E45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4F295-D947-4846-B594-C88B85866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18" y="3113252"/>
            <a:ext cx="2583763" cy="321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58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2481-3A67-4167-B8C7-71AC86A5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846"/>
            <a:ext cx="8245474" cy="816546"/>
          </a:xfrm>
        </p:spPr>
        <p:txBody>
          <a:bodyPr/>
          <a:lstStyle/>
          <a:p>
            <a:r>
              <a:rPr lang="en-US" dirty="0" err="1"/>
              <a:t>Bertin’s</a:t>
            </a:r>
            <a:r>
              <a:rPr lang="en-US" dirty="0"/>
              <a:t> visual variables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A05CE6-74C4-4C05-9274-873818DBB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667" y="1648323"/>
            <a:ext cx="4822093" cy="49101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0E47-7AB6-426C-B055-A667D296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D3F66C-2C87-4217-9464-03AEAB57D99B}"/>
              </a:ext>
            </a:extLst>
          </p:cNvPr>
          <p:cNvSpPr/>
          <p:nvPr/>
        </p:nvSpPr>
        <p:spPr>
          <a:xfrm>
            <a:off x="3650777" y="120879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Marks: 	       Points        Lines           Areas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05B08-FB86-4326-9565-E83597255B9F}"/>
              </a:ext>
            </a:extLst>
          </p:cNvPr>
          <p:cNvSpPr/>
          <p:nvPr/>
        </p:nvSpPr>
        <p:spPr>
          <a:xfrm>
            <a:off x="1712684" y="2061767"/>
            <a:ext cx="17960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pPr algn="r"/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Position</a:t>
            </a:r>
            <a:r>
              <a:rPr lang="en-US" dirty="0"/>
              <a:t> </a:t>
            </a:r>
            <a:br>
              <a:rPr lang="en-US" dirty="0"/>
            </a:br>
            <a:endParaRPr lang="vi-VN" dirty="0"/>
          </a:p>
          <a:p>
            <a:pPr algn="r"/>
            <a:r>
              <a:rPr lang="en-US" dirty="0"/>
              <a:t>Size</a:t>
            </a:r>
          </a:p>
          <a:p>
            <a:pPr algn="r"/>
            <a:endParaRPr lang="en-US" dirty="0"/>
          </a:p>
          <a:p>
            <a:pPr algn="r"/>
            <a:r>
              <a:rPr lang="vi-VN" dirty="0"/>
              <a:t>(gray)</a:t>
            </a:r>
            <a:r>
              <a:rPr lang="en-US" dirty="0"/>
              <a:t>Value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Texture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Color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Orientation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Shape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E89C0C-BEA5-4AF9-9C6E-D051FC485B72}"/>
              </a:ext>
            </a:extLst>
          </p:cNvPr>
          <p:cNvSpPr/>
          <p:nvPr/>
        </p:nvSpPr>
        <p:spPr>
          <a:xfrm>
            <a:off x="558797" y="1565911"/>
            <a:ext cx="2921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vi-VN" b="1" dirty="0"/>
              <a:t>Variable</a:t>
            </a:r>
            <a:r>
              <a:rPr lang="en-US" b="1" dirty="0"/>
              <a:t>s of image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FC180B-5550-4808-BABC-AA3D204CF5CF}"/>
              </a:ext>
            </a:extLst>
          </p:cNvPr>
          <p:cNvSpPr/>
          <p:nvPr/>
        </p:nvSpPr>
        <p:spPr>
          <a:xfrm>
            <a:off x="136261" y="3845530"/>
            <a:ext cx="3588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b="1" dirty="0"/>
              <a:t>Variable</a:t>
            </a:r>
            <a:r>
              <a:rPr lang="en-US" b="1" dirty="0"/>
              <a:t> to distinguish images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FB7F4A-4853-4462-9756-6AED0EDCAFC3}"/>
              </a:ext>
            </a:extLst>
          </p:cNvPr>
          <p:cNvSpPr/>
          <p:nvPr/>
        </p:nvSpPr>
        <p:spPr>
          <a:xfrm>
            <a:off x="136261" y="646204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05050"/>
                </a:solidFill>
                <a:latin typeface="Helvetica" panose="020B0604020202020204" pitchFamily="34" charset="0"/>
              </a:rPr>
              <a:t>Semiology of Graphics [J. </a:t>
            </a:r>
            <a:r>
              <a:rPr lang="en-US" dirty="0" err="1">
                <a:solidFill>
                  <a:srgbClr val="505050"/>
                </a:solidFill>
                <a:latin typeface="Helvetica" panose="020B0604020202020204" pitchFamily="34" charset="0"/>
              </a:rPr>
              <a:t>Bertin</a:t>
            </a:r>
            <a:r>
              <a:rPr lang="en-US" dirty="0">
                <a:solidFill>
                  <a:srgbClr val="505050"/>
                </a:solidFill>
                <a:latin typeface="Helvetica" panose="020B0604020202020204" pitchFamily="34" charset="0"/>
              </a:rPr>
              <a:t>, 67]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43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976</Words>
  <Application>Microsoft Office PowerPoint</Application>
  <PresentationFormat>Trình chiếu Trên màn hình (4:3)</PresentationFormat>
  <Paragraphs>289</Paragraphs>
  <Slides>48</Slides>
  <Notes>12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48</vt:i4>
      </vt:variant>
    </vt:vector>
  </HeadingPairs>
  <TitlesOfParts>
    <vt:vector size="56" baseType="lpstr">
      <vt:lpstr>Arial</vt:lpstr>
      <vt:lpstr>Arial Black</vt:lpstr>
      <vt:lpstr>Calibri</vt:lpstr>
      <vt:lpstr>GillSans</vt:lpstr>
      <vt:lpstr>Helvetica</vt:lpstr>
      <vt:lpstr>Helvetica-Bold</vt:lpstr>
      <vt:lpstr>Times-Roman</vt:lpstr>
      <vt:lpstr>Essential</vt:lpstr>
      <vt:lpstr>Marks &amp; channels</vt:lpstr>
      <vt:lpstr>Bản trình bày PowerPoint</vt:lpstr>
      <vt:lpstr>Marks &amp; channels</vt:lpstr>
      <vt:lpstr>Marks for items</vt:lpstr>
      <vt:lpstr>Marks for links</vt:lpstr>
      <vt:lpstr>Nested containment</vt:lpstr>
      <vt:lpstr>channels</vt:lpstr>
      <vt:lpstr>Jacques bertin</vt:lpstr>
      <vt:lpstr>Bertin’s visual variables</vt:lpstr>
      <vt:lpstr>Using marks and channels</vt:lpstr>
      <vt:lpstr>Redundant encoding</vt:lpstr>
      <vt:lpstr>Good bar chart?</vt:lpstr>
      <vt:lpstr>Types of channels</vt:lpstr>
      <vt:lpstr>Principles of expressiveness and effectiveness</vt:lpstr>
      <vt:lpstr>Rank of Channels</vt:lpstr>
      <vt:lpstr>What visual variables are used?</vt:lpstr>
      <vt:lpstr>Characteristics of channels</vt:lpstr>
      <vt:lpstr>Characteristics of channels</vt:lpstr>
      <vt:lpstr>position</vt:lpstr>
      <vt:lpstr>Example: scatterplot</vt:lpstr>
      <vt:lpstr>Position in 3D? Not so good</vt:lpstr>
      <vt:lpstr>Length &amp; size</vt:lpstr>
      <vt:lpstr>Example 2d Size: bubbles</vt:lpstr>
      <vt:lpstr>Value/luminance/saturation</vt:lpstr>
      <vt:lpstr>Example: Diverging value-scale</vt:lpstr>
      <vt:lpstr>Color</vt:lpstr>
      <vt:lpstr>Color: bad example</vt:lpstr>
      <vt:lpstr>Color: good example</vt:lpstr>
      <vt:lpstr>shape</vt:lpstr>
      <vt:lpstr>Bản trình bày PowerPoint</vt:lpstr>
      <vt:lpstr>Bản trình bày PowerPoint</vt:lpstr>
      <vt:lpstr>More  channels</vt:lpstr>
      <vt:lpstr>Accuracy of channels</vt:lpstr>
      <vt:lpstr>How much longer?</vt:lpstr>
      <vt:lpstr>How much longer</vt:lpstr>
      <vt:lpstr>How much steeper?</vt:lpstr>
      <vt:lpstr>How much larger?</vt:lpstr>
      <vt:lpstr>How much larger?</vt:lpstr>
      <vt:lpstr>How much larger (area)?</vt:lpstr>
      <vt:lpstr>How much darker?</vt:lpstr>
      <vt:lpstr>How much darker?</vt:lpstr>
      <vt:lpstr>Position, length &amp; angle</vt:lpstr>
      <vt:lpstr>Other factors affecting accuracy</vt:lpstr>
      <vt:lpstr>Research by Cleveland 1984</vt:lpstr>
      <vt:lpstr>Heer &amp; Bostock, 2010</vt:lpstr>
      <vt:lpstr>Bản trình bày PowerPoint</vt:lpstr>
      <vt:lpstr>Jock Mackinlay, 1986 </vt:lpstr>
      <vt:lpstr>Separability of attributes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Marks &amp; channels</dc:title>
  <dc:creator>Tran Thanh Tung</dc:creator>
  <cp:lastModifiedBy>TRAN NGUYEN KHANH DUY</cp:lastModifiedBy>
  <cp:revision>12</cp:revision>
  <dcterms:created xsi:type="dcterms:W3CDTF">2020-04-09T16:10:45Z</dcterms:created>
  <dcterms:modified xsi:type="dcterms:W3CDTF">2022-03-28T05:13:00Z</dcterms:modified>
</cp:coreProperties>
</file>